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8"/>
  </p:notesMasterIdLst>
  <p:sldIdLst>
    <p:sldId id="262" r:id="rId2"/>
    <p:sldId id="258" r:id="rId3"/>
    <p:sldId id="257" r:id="rId4"/>
    <p:sldId id="259" r:id="rId5"/>
    <p:sldId id="263" r:id="rId6"/>
    <p:sldId id="264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E105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0" d="100"/>
          <a:sy n="80" d="100"/>
        </p:scale>
        <p:origin x="222" y="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38C0DC9-8D90-460C-9D54-14194FAF6FA9}" type="datetimeFigureOut">
              <a:rPr lang="ru-RU" smtClean="0"/>
              <a:t>23.08.2024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7E5365C-CCC1-4B50-89F1-CD459EDFE94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53105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609601"/>
            <a:ext cx="7772400" cy="4267200"/>
          </a:xfrm>
        </p:spPr>
        <p:txBody>
          <a:bodyPr anchor="b">
            <a:noAutofit/>
          </a:bodyPr>
          <a:lstStyle>
            <a:lvl1pPr>
              <a:lnSpc>
                <a:spcPct val="100000"/>
              </a:lnSpc>
              <a:defRPr sz="8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953000"/>
            <a:ext cx="6400800" cy="1219200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821F82-7154-4072-AC1A-BCB894038A44}" type="datetimeFigureOut">
              <a:rPr lang="ru-RU" smtClean="0"/>
              <a:t>23.08.2024</a:t>
            </a:fld>
            <a:endParaRPr lang="ru-RU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66D9238-1FC1-47A1-AFF8-1FBFB4A84FEA}" type="slidenum">
              <a:rPr lang="ru-RU" smtClean="0"/>
              <a:t>‹#›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821F82-7154-4072-AC1A-BCB894038A44}" type="datetimeFigureOut">
              <a:rPr lang="ru-RU" smtClean="0"/>
              <a:t>23.08.2024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6D9238-1FC1-47A1-AFF8-1FBFB4A84FE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821F82-7154-4072-AC1A-BCB894038A44}" type="datetimeFigureOut">
              <a:rPr lang="ru-RU" smtClean="0"/>
              <a:t>23.08.2024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6D9238-1FC1-47A1-AFF8-1FBFB4A84FE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buFont typeface="Arial" pitchFamily="34" charset="0"/>
              <a:buChar char="•"/>
              <a:defRPr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821F82-7154-4072-AC1A-BCB894038A44}" type="datetimeFigureOut">
              <a:rPr lang="ru-RU" smtClean="0"/>
              <a:t>23.08.2024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6D9238-1FC1-47A1-AFF8-1FBFB4A84FE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371600"/>
            <a:ext cx="7772400" cy="2505075"/>
          </a:xfrm>
        </p:spPr>
        <p:txBody>
          <a:bodyPr anchor="b"/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4800" kern="1200" dirty="0" smtClean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068763"/>
            <a:ext cx="7772400" cy="11318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821F82-7154-4072-AC1A-BCB894038A44}" type="datetimeFigureOut">
              <a:rPr lang="ru-RU" smtClean="0"/>
              <a:t>23.08.2024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6D9238-1FC1-47A1-AFF8-1FBFB4A84FEA}" type="slidenum">
              <a:rPr lang="ru-RU" smtClean="0"/>
              <a:t>‹#›</a:t>
            </a:fld>
            <a:endParaRPr lang="ru-RU"/>
          </a:p>
        </p:txBody>
      </p:sp>
      <p:sp>
        <p:nvSpPr>
          <p:cNvPr id="7" name="Oval 6"/>
          <p:cNvSpPr/>
          <p:nvPr/>
        </p:nvSpPr>
        <p:spPr>
          <a:xfrm>
            <a:off x="4495800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4695825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4296728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821F82-7154-4072-AC1A-BCB894038A44}" type="datetimeFigureOut">
              <a:rPr lang="ru-RU" smtClean="0"/>
              <a:t>23.08.2024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6D9238-1FC1-47A1-AFF8-1FBFB4A84FEA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65760" y="1600200"/>
            <a:ext cx="4041648" cy="452628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4040188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1600200"/>
            <a:ext cx="4041775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821F82-7154-4072-AC1A-BCB894038A44}" type="datetimeFigureOut">
              <a:rPr lang="ru-RU" smtClean="0"/>
              <a:t>23.08.2024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6D9238-1FC1-47A1-AFF8-1FBFB4A84FEA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457200" y="2212848"/>
            <a:ext cx="4041648" cy="391363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72584" y="2212848"/>
            <a:ext cx="4041648" cy="3913187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821F82-7154-4072-AC1A-BCB894038A44}" type="datetimeFigureOut">
              <a:rPr lang="ru-RU" smtClean="0"/>
              <a:t>23.08.2024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6D9238-1FC1-47A1-AFF8-1FBFB4A84FE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821F82-7154-4072-AC1A-BCB894038A44}" type="datetimeFigureOut">
              <a:rPr lang="ru-RU" smtClean="0"/>
              <a:t>23.08.2024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6D9238-1FC1-47A1-AFF8-1FBFB4A84FE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07087" y="266700"/>
            <a:ext cx="3008313" cy="209550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>
                <a:effectLst>
                  <a:outerShdw blurRad="50800" dist="25400" dir="5400000" algn="t" rotWithShape="0">
                    <a:prstClr val="black">
                      <a:alpha val="25000"/>
                    </a:prstClr>
                  </a:outerShdw>
                </a:effectLst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9137" y="273050"/>
            <a:ext cx="4995863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907087" y="2438400"/>
            <a:ext cx="3008313" cy="3687763"/>
          </a:xfrm>
        </p:spPr>
        <p:txBody>
          <a:bodyPr>
            <a:normAutofit/>
          </a:bodyPr>
          <a:lstStyle>
            <a:lvl1pPr marL="0" indent="0" algn="ctr">
              <a:lnSpc>
                <a:spcPct val="125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821F82-7154-4072-AC1A-BCB894038A44}" type="datetimeFigureOut">
              <a:rPr lang="ru-RU" smtClean="0"/>
              <a:t>23.08.2024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6D9238-1FC1-47A1-AFF8-1FBFB4A84FE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576" y="228600"/>
            <a:ext cx="5711824" cy="89535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08126" y="1143000"/>
            <a:ext cx="6054724" cy="4541044"/>
          </a:xfrm>
          <a:ln w="76200">
            <a:solidFill>
              <a:schemeClr val="bg1"/>
            </a:solidFill>
          </a:ln>
          <a:effectLst>
            <a:outerShdw blurRad="88900" dist="50800" dir="5400000" algn="ctr" rotWithShape="0">
              <a:srgbClr val="000000">
                <a:alpha val="25000"/>
              </a:srgbClr>
            </a:outerShdw>
          </a:effectLst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576" y="5810250"/>
            <a:ext cx="5711824" cy="533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821F82-7154-4072-AC1A-BCB894038A44}" type="datetimeFigureOut">
              <a:rPr lang="ru-RU" smtClean="0"/>
              <a:t>23.08.2024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6D9238-1FC1-47A1-AFF8-1FBFB4A84FE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6002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63347" y="6356350"/>
            <a:ext cx="2085975" cy="365125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F8821F82-7154-4072-AC1A-BCB894038A44}" type="datetimeFigureOut">
              <a:rPr lang="ru-RU" smtClean="0"/>
              <a:t>23.08.2024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9165" y="6356350"/>
            <a:ext cx="2847975" cy="365125"/>
          </a:xfrm>
          <a:prstGeom prst="rect">
            <a:avLst/>
          </a:prstGeom>
        </p:spPr>
        <p:txBody>
          <a:bodyPr vert="horz" lIns="4572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43278" y="6356350"/>
            <a:ext cx="561975" cy="365125"/>
          </a:xfrm>
          <a:prstGeom prst="rect">
            <a:avLst/>
          </a:prstGeom>
        </p:spPr>
        <p:txBody>
          <a:bodyPr vert="horz" lIns="27432" tIns="45720" rIns="4572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666D9238-1FC1-47A1-AFF8-1FBFB4A84FEA}" type="slidenum">
              <a:rPr lang="ru-RU" smtClean="0"/>
              <a:t>‹#›</a:t>
            </a:fld>
            <a:endParaRPr lang="ru-RU"/>
          </a:p>
        </p:txBody>
      </p:sp>
      <p:sp>
        <p:nvSpPr>
          <p:cNvPr id="7" name="Oval 6"/>
          <p:cNvSpPr/>
          <p:nvPr/>
        </p:nvSpPr>
        <p:spPr>
          <a:xfrm>
            <a:off x="8457760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Oval 7"/>
          <p:cNvSpPr/>
          <p:nvPr/>
        </p:nvSpPr>
        <p:spPr>
          <a:xfrm>
            <a:off x="569119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lnSpc>
          <a:spcPts val="5800"/>
        </a:lnSpc>
        <a:spcBef>
          <a:spcPct val="0"/>
        </a:spcBef>
        <a:buNone/>
        <a:defRPr sz="5400" kern="1200">
          <a:solidFill>
            <a:schemeClr val="tx2"/>
          </a:solidFill>
          <a:effectLst>
            <a:outerShdw blurRad="63500" dist="38100" dir="5400000" algn="t" rotWithShape="0">
              <a:prstClr val="black">
                <a:alpha val="25000"/>
              </a:prstClr>
            </a:outerShdw>
          </a:effectLst>
          <a:latin typeface="+mn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299806" y="1628800"/>
            <a:ext cx="2143140" cy="1173218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tx1"/>
                </a:solidFill>
              </a:rPr>
              <a:t>КГАНОУ ХЦРПД «</a:t>
            </a:r>
            <a:r>
              <a:rPr lang="ru-RU" b="1" dirty="0" err="1">
                <a:solidFill>
                  <a:schemeClr val="tx1"/>
                </a:solidFill>
              </a:rPr>
              <a:t>Псилогия</a:t>
            </a:r>
            <a:r>
              <a:rPr lang="ru-RU" b="1" dirty="0">
                <a:solidFill>
                  <a:schemeClr val="tx1"/>
                </a:solidFill>
              </a:rPr>
              <a:t>»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3509962" y="1628800"/>
            <a:ext cx="2286016" cy="1173218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tx1"/>
                </a:solidFill>
              </a:rPr>
              <a:t>Образовательная организация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6805388" y="1628800"/>
            <a:ext cx="2071702" cy="1249507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>
                <a:solidFill>
                  <a:schemeClr val="tx1"/>
                </a:solidFill>
              </a:rPr>
              <a:t>МПС, органы осуществляющие управление в сфере образования</a:t>
            </a:r>
          </a:p>
        </p:txBody>
      </p:sp>
      <p:sp>
        <p:nvSpPr>
          <p:cNvPr id="9" name="Двойная стрелка влево/вправо 8"/>
          <p:cNvSpPr/>
          <p:nvPr/>
        </p:nvSpPr>
        <p:spPr>
          <a:xfrm>
            <a:off x="2658876" y="2163927"/>
            <a:ext cx="642942" cy="285752"/>
          </a:xfrm>
          <a:prstGeom prst="leftRightArrow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Двойная стрелка влево/вправо 9"/>
          <p:cNvSpPr/>
          <p:nvPr/>
        </p:nvSpPr>
        <p:spPr>
          <a:xfrm>
            <a:off x="5933007" y="2163927"/>
            <a:ext cx="642942" cy="285752"/>
          </a:xfrm>
          <a:prstGeom prst="leftRightArrow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трелка вниз 10"/>
          <p:cNvSpPr/>
          <p:nvPr/>
        </p:nvSpPr>
        <p:spPr>
          <a:xfrm>
            <a:off x="4427650" y="2981008"/>
            <a:ext cx="428628" cy="785818"/>
          </a:xfrm>
          <a:prstGeom prst="downArrow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3491003" y="3849482"/>
            <a:ext cx="2286016" cy="500066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tx1"/>
                </a:solidFill>
              </a:rPr>
              <a:t>Консилиум</a:t>
            </a:r>
          </a:p>
        </p:txBody>
      </p:sp>
      <p:sp>
        <p:nvSpPr>
          <p:cNvPr id="13" name="Стрелка вниз 12"/>
          <p:cNvSpPr/>
          <p:nvPr/>
        </p:nvSpPr>
        <p:spPr>
          <a:xfrm>
            <a:off x="4427650" y="4424743"/>
            <a:ext cx="428628" cy="642942"/>
          </a:xfrm>
          <a:prstGeom prst="downArrow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3509962" y="5139822"/>
            <a:ext cx="2286016" cy="928694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tx1"/>
                </a:solidFill>
              </a:rPr>
              <a:t>ИПР</a:t>
            </a:r>
          </a:p>
        </p:txBody>
      </p:sp>
      <p:sp>
        <p:nvSpPr>
          <p:cNvPr id="15" name="Стрелка вниз 14"/>
          <p:cNvSpPr/>
          <p:nvPr/>
        </p:nvSpPr>
        <p:spPr>
          <a:xfrm>
            <a:off x="1197358" y="3456573"/>
            <a:ext cx="428628" cy="785818"/>
          </a:xfrm>
          <a:prstGeom prst="downArrow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268061" y="4724197"/>
            <a:ext cx="2287222" cy="1486688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tx1"/>
                </a:solidFill>
              </a:rPr>
              <a:t>Помощь:</a:t>
            </a:r>
          </a:p>
          <a:p>
            <a:pPr marL="342900" indent="-342900">
              <a:buAutoNum type="arabicPeriod"/>
            </a:pPr>
            <a:r>
              <a:rPr lang="ru-RU" b="1" dirty="0">
                <a:solidFill>
                  <a:schemeClr val="tx1"/>
                </a:solidFill>
              </a:rPr>
              <a:t>Методическая</a:t>
            </a:r>
          </a:p>
          <a:p>
            <a:pPr marL="342900" indent="-342900">
              <a:buAutoNum type="arabicPeriod"/>
            </a:pPr>
            <a:r>
              <a:rPr lang="ru-RU" b="1" dirty="0" err="1">
                <a:solidFill>
                  <a:schemeClr val="tx1"/>
                </a:solidFill>
              </a:rPr>
              <a:t>Супервизии</a:t>
            </a:r>
            <a:endParaRPr lang="ru-RU" b="1" dirty="0">
              <a:solidFill>
                <a:schemeClr val="tx1"/>
              </a:solidFill>
            </a:endParaRPr>
          </a:p>
          <a:p>
            <a:pPr marL="342900" indent="-342900">
              <a:buAutoNum type="arabicPeriod"/>
            </a:pPr>
            <a:r>
              <a:rPr lang="ru-RU" b="1" dirty="0">
                <a:solidFill>
                  <a:schemeClr val="tx1"/>
                </a:solidFill>
              </a:rPr>
              <a:t>Консультации</a:t>
            </a:r>
          </a:p>
        </p:txBody>
      </p:sp>
      <p:sp>
        <p:nvSpPr>
          <p:cNvPr id="20" name="Стрелка вниз 19"/>
          <p:cNvSpPr/>
          <p:nvPr/>
        </p:nvSpPr>
        <p:spPr>
          <a:xfrm>
            <a:off x="7712613" y="2981008"/>
            <a:ext cx="428628" cy="785818"/>
          </a:xfrm>
          <a:prstGeom prst="downArrow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6948264" y="3946886"/>
            <a:ext cx="1928826" cy="2286016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tx1"/>
                </a:solidFill>
              </a:rPr>
              <a:t>При необходимости включается на каждом этапе сопровождения обучающегося</a:t>
            </a:r>
          </a:p>
        </p:txBody>
      </p:sp>
      <p:sp>
        <p:nvSpPr>
          <p:cNvPr id="22" name="Стрелка влево 21"/>
          <p:cNvSpPr/>
          <p:nvPr/>
        </p:nvSpPr>
        <p:spPr>
          <a:xfrm>
            <a:off x="5933095" y="3920920"/>
            <a:ext cx="714380" cy="357190"/>
          </a:xfrm>
          <a:prstGeom prst="leftArrow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Стрелка влево 22"/>
          <p:cNvSpPr/>
          <p:nvPr/>
        </p:nvSpPr>
        <p:spPr>
          <a:xfrm>
            <a:off x="5971421" y="5425574"/>
            <a:ext cx="714380" cy="357190"/>
          </a:xfrm>
          <a:prstGeom prst="leftArrow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TextBox 1"/>
          <p:cNvSpPr txBox="1"/>
          <p:nvPr/>
        </p:nvSpPr>
        <p:spPr>
          <a:xfrm>
            <a:off x="364328" y="458088"/>
            <a:ext cx="857728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/>
              <a:t>Алгоритм взаимодействия ОО с МПС при суицидальной попытке несовершеннолетнего</a:t>
            </a:r>
          </a:p>
        </p:txBody>
      </p:sp>
      <p:sp>
        <p:nvSpPr>
          <p:cNvPr id="25" name="Стрелка вниз 10">
            <a:extLst>
              <a:ext uri="{FF2B5EF4-FFF2-40B4-BE49-F238E27FC236}">
                <a16:creationId xmlns:a16="http://schemas.microsoft.com/office/drawing/2014/main" id="{2DB9FA62-20A5-4180-A04F-D9E45513EE80}"/>
              </a:ext>
            </a:extLst>
          </p:cNvPr>
          <p:cNvSpPr/>
          <p:nvPr/>
        </p:nvSpPr>
        <p:spPr>
          <a:xfrm rot="8903051">
            <a:off x="2577653" y="3275572"/>
            <a:ext cx="477473" cy="1806954"/>
          </a:xfrm>
          <a:prstGeom prst="downArrow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Стрелка вниз 14">
            <a:extLst>
              <a:ext uri="{FF2B5EF4-FFF2-40B4-BE49-F238E27FC236}">
                <a16:creationId xmlns:a16="http://schemas.microsoft.com/office/drawing/2014/main" id="{B2B94FB5-BB2F-4EDC-9155-302AF039CA1E}"/>
              </a:ext>
            </a:extLst>
          </p:cNvPr>
          <p:cNvSpPr/>
          <p:nvPr/>
        </p:nvSpPr>
        <p:spPr>
          <a:xfrm rot="16200000">
            <a:off x="2837471" y="5175541"/>
            <a:ext cx="428628" cy="785818"/>
          </a:xfrm>
          <a:prstGeom prst="downArrow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023947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620688"/>
            <a:ext cx="7848872" cy="1080120"/>
          </a:xfrm>
        </p:spPr>
        <p:txBody>
          <a:bodyPr/>
          <a:lstStyle/>
          <a:p>
            <a:pPr>
              <a:lnSpc>
                <a:spcPts val="2600"/>
              </a:lnSpc>
            </a:pPr>
            <a:r>
              <a:rPr lang="ru-RU" sz="2000" b="1" dirty="0"/>
              <a:t>После совершения суицидальной попытки обучающимся, педагог-психолог оформляет</a:t>
            </a:r>
            <a:r>
              <a:rPr lang="ru-RU" sz="1400" b="1" dirty="0"/>
              <a:t>: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2204864"/>
            <a:ext cx="8352928" cy="3096344"/>
          </a:xfrm>
        </p:spPr>
        <p:txBody>
          <a:bodyPr>
            <a:normAutofit fontScale="85000" lnSpcReduction="20000"/>
          </a:bodyPr>
          <a:lstStyle/>
          <a:p>
            <a:pPr algn="just"/>
            <a:r>
              <a:rPr lang="ru-RU" dirty="0"/>
              <a:t>Индивидуальную программу реабилитации (ИПР);</a:t>
            </a:r>
          </a:p>
          <a:p>
            <a:pPr algn="just"/>
            <a:endParaRPr lang="ru-RU" dirty="0"/>
          </a:p>
          <a:p>
            <a:pPr lvl="0" algn="just"/>
            <a:r>
              <a:rPr lang="ru-RU" dirty="0"/>
              <a:t>Индивидуальную карту </a:t>
            </a:r>
            <a:r>
              <a:rPr lang="ru-RU" dirty="0" err="1"/>
              <a:t>постсуицидального</a:t>
            </a:r>
            <a:r>
              <a:rPr lang="ru-RU" dirty="0"/>
              <a:t> сопровождения;</a:t>
            </a:r>
          </a:p>
          <a:p>
            <a:pPr marL="0" lvl="0" indent="0" algn="just">
              <a:buNone/>
            </a:pPr>
            <a:endParaRPr lang="ru-RU" dirty="0"/>
          </a:p>
          <a:p>
            <a:pPr lvl="0" algn="just"/>
            <a:r>
              <a:rPr lang="ru-RU" dirty="0"/>
              <a:t>Заключение по результатам работы, при переходе ребенка в другое учреждение.</a:t>
            </a:r>
          </a:p>
          <a:p>
            <a:pPr lvl="0" algn="just"/>
            <a:endParaRPr lang="ru-RU" dirty="0"/>
          </a:p>
          <a:p>
            <a:pPr marL="0" indent="0" algn="just">
              <a:buNone/>
            </a:pPr>
            <a:r>
              <a:rPr lang="ru-RU" dirty="0"/>
              <a:t>В случае отсутствия педагога-психолога оформляется только ИПР и заключение по результатам работы, при переходе ребенка в другое учреждение.</a:t>
            </a:r>
          </a:p>
          <a:p>
            <a:pPr lvl="0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8310198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260648"/>
            <a:ext cx="7200800" cy="720080"/>
          </a:xfrm>
        </p:spPr>
        <p:txBody>
          <a:bodyPr/>
          <a:lstStyle/>
          <a:p>
            <a:pPr lvl="0" fontAlgn="base">
              <a:lnSpc>
                <a:spcPct val="100000"/>
              </a:lnSpc>
              <a:spcAft>
                <a:spcPct val="0"/>
              </a:spcAft>
            </a:pPr>
            <a:br>
              <a:rPr lang="ru-RU" sz="1200" dirty="0"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</a:br>
            <a:br>
              <a:rPr lang="ru-RU" sz="1200" dirty="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</a:br>
            <a:r>
              <a:rPr lang="ru-RU" sz="1400" b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ИПР</a:t>
            </a:r>
            <a:r>
              <a:rPr lang="ru-RU" sz="1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br>
              <a:rPr lang="ru-RU" sz="1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200" b="1" dirty="0"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ПРОГРАММА МЕРОПРИЯТИЙ</a:t>
            </a:r>
            <a:br>
              <a:rPr lang="ru-RU" sz="1200" dirty="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</a:br>
            <a:endParaRPr lang="ru-RU" sz="1200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227060034"/>
              </p:ext>
            </p:extLst>
          </p:nvPr>
        </p:nvGraphicFramePr>
        <p:xfrm>
          <a:off x="1691680" y="1340768"/>
          <a:ext cx="6048672" cy="494477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23201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5884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9680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6940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9160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0173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№ п/п</a:t>
                      </a:r>
                      <a:endParaRPr lang="ru-RU" sz="7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167" marR="4216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Мероприятие</a:t>
                      </a:r>
                      <a:endParaRPr lang="ru-RU" sz="7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167" marR="4216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Срок реализации</a:t>
                      </a:r>
                      <a:endParaRPr lang="ru-RU" sz="7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167" marR="4216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Цель</a:t>
                      </a:r>
                      <a:endParaRPr lang="ru-RU" sz="7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167" marR="4216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Ответственный</a:t>
                      </a:r>
                      <a:endParaRPr lang="ru-RU" sz="7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167" marR="42167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52596">
                <a:tc gridSpan="5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 </a:t>
                      </a:r>
                      <a:endParaRPr lang="ru-RU" sz="700" dirty="0"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1. Индивидуальная психологическая работа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 </a:t>
                      </a:r>
                      <a:endParaRPr lang="ru-RU" sz="7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167" marR="42167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0173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1.1</a:t>
                      </a:r>
                      <a:endParaRPr lang="ru-RU" sz="7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167" marR="4216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167" marR="4216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 </a:t>
                      </a:r>
                      <a:endParaRPr lang="ru-RU" sz="7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167" marR="4216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167" marR="4216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167" marR="42167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0173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1.2</a:t>
                      </a:r>
                      <a:endParaRPr lang="ru-RU" sz="7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167" marR="4216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 </a:t>
                      </a:r>
                      <a:endParaRPr lang="ru-RU" sz="7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167" marR="4216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167" marR="4216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167" marR="4216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167" marR="42167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52596">
                <a:tc gridSpan="5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 </a:t>
                      </a:r>
                      <a:endParaRPr lang="ru-RU" sz="700" dirty="0"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2. Поддержание социальной интеграции подростка и работа со сверстниками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 </a:t>
                      </a:r>
                      <a:endParaRPr lang="ru-RU" sz="7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167" marR="42167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0173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2.1</a:t>
                      </a:r>
                      <a:endParaRPr lang="ru-RU" sz="7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167" marR="4216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167" marR="4216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167" marR="4216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167" marR="4216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167" marR="42167" marT="0" marB="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0173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2.2</a:t>
                      </a:r>
                      <a:endParaRPr lang="ru-RU" sz="7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167" marR="4216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167" marR="4216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167" marR="4216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167" marR="4216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167" marR="42167" marT="0" marB="0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52596">
                <a:tc gridSpan="5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 </a:t>
                      </a:r>
                      <a:endParaRPr lang="ru-RU" sz="700" dirty="0"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3. Работа с педагогическим коллективом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 </a:t>
                      </a:r>
                      <a:endParaRPr lang="ru-RU" sz="7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167" marR="42167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0173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3.1</a:t>
                      </a:r>
                      <a:endParaRPr lang="ru-RU" sz="7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167" marR="4216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167" marR="4216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167" marR="4216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167" marR="4216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167" marR="42167" marT="0" marB="0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0173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3.2</a:t>
                      </a:r>
                      <a:endParaRPr lang="ru-RU" sz="7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167" marR="4216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167" marR="4216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167" marR="4216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167" marR="4216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167" marR="42167" marT="0" marB="0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452596">
                <a:tc gridSpan="5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 </a:t>
                      </a:r>
                      <a:endParaRPr lang="ru-RU" sz="700" dirty="0"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4. Работа с родителями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 </a:t>
                      </a:r>
                      <a:endParaRPr lang="ru-RU" sz="7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167" marR="42167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0173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4.1</a:t>
                      </a:r>
                      <a:endParaRPr lang="ru-RU" sz="7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167" marR="4216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167" marR="4216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167" marR="4216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167" marR="4216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167" marR="42167" marT="0" marB="0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30173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4.2</a:t>
                      </a:r>
                      <a:endParaRPr lang="ru-RU" sz="7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167" marR="4216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 </a:t>
                      </a:r>
                      <a:endParaRPr lang="ru-RU" sz="7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167" marR="4216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167" marR="4216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167" marR="4216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 </a:t>
                      </a:r>
                      <a:endParaRPr lang="ru-RU" sz="7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167" marR="42167" marT="0" marB="0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2478500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2468C82-AAC1-4ADC-A4F2-BD09B7BA42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413266"/>
            <a:ext cx="8229600" cy="1186934"/>
          </a:xfrm>
        </p:spPr>
        <p:txBody>
          <a:bodyPr/>
          <a:lstStyle/>
          <a:p>
            <a:pPr lvl="0" eaLnBrk="0" fontAlgn="base" hangingPunct="0">
              <a:lnSpc>
                <a:spcPct val="100000"/>
              </a:lnSpc>
              <a:spcAft>
                <a:spcPct val="0"/>
              </a:spcAft>
            </a:pPr>
            <a:r>
              <a:rPr lang="ru-RU" altLang="ru-RU" sz="2400" b="1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Заключение</a:t>
            </a:r>
            <a:r>
              <a:rPr lang="ru-RU" altLang="ru-RU" sz="24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br>
              <a:rPr lang="ru-RU" altLang="ru-RU" sz="2400" dirty="0">
                <a:solidFill>
                  <a:schemeClr val="tx1"/>
                </a:solidFill>
              </a:rPr>
            </a:br>
            <a:r>
              <a:rPr lang="ru-RU" altLang="ru-RU" sz="24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 проделанной работе по индивидуальной программе реабилитации</a:t>
            </a:r>
            <a:endParaRPr lang="ru-RU" sz="2400" dirty="0"/>
          </a:p>
        </p:txBody>
      </p:sp>
      <p:sp>
        <p:nvSpPr>
          <p:cNvPr id="7" name="Объект 6">
            <a:extLst>
              <a:ext uri="{FF2B5EF4-FFF2-40B4-BE49-F238E27FC236}">
                <a16:creationId xmlns:a16="http://schemas.microsoft.com/office/drawing/2014/main" id="{1A37CC3C-76CB-43CE-84F8-56489E05F51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19630"/>
            <a:ext cx="8229600" cy="4761698"/>
          </a:xfrm>
        </p:spPr>
        <p:txBody>
          <a:bodyPr>
            <a:normAutofit fontScale="92500" lnSpcReduction="10000"/>
          </a:bodyPr>
          <a:lstStyle/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r>
              <a:rPr lang="ru-RU" altLang="ru-RU" sz="2200" b="1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Опишите кратко:</a:t>
            </a:r>
            <a:endParaRPr lang="ru-RU" altLang="ru-RU" sz="2200" dirty="0">
              <a:solidFill>
                <a:schemeClr val="tx1"/>
              </a:solidFill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r>
              <a:rPr lang="ru-RU" altLang="ru-RU" sz="2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1. Временные рамки (сколько продолжалась работа по реализации программы). </a:t>
            </a:r>
            <a:endParaRPr lang="ru-RU" altLang="ru-RU" sz="2200" dirty="0">
              <a:solidFill>
                <a:schemeClr val="tx1"/>
              </a:solidFill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r>
              <a:rPr lang="ru-RU" altLang="ru-RU" sz="2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2. Какие мероприятия уже сделаны</a:t>
            </a:r>
            <a:r>
              <a:rPr lang="ru-RU" altLang="ru-RU" sz="2200" b="1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altLang="ru-RU" sz="2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(можно в форме таблицы, см. слайд выше).</a:t>
            </a:r>
            <a:endParaRPr lang="ru-RU" altLang="ru-RU" sz="2200" dirty="0">
              <a:solidFill>
                <a:schemeClr val="tx1"/>
              </a:solidFill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r>
              <a:rPr lang="ru-RU" altLang="ru-RU" sz="2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3. Достижения и трудности в реализации программы.</a:t>
            </a:r>
            <a:endParaRPr lang="ru-RU" altLang="ru-RU" sz="2200" dirty="0">
              <a:solidFill>
                <a:schemeClr val="tx1"/>
              </a:solidFill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r>
              <a:rPr lang="ru-RU" altLang="ru-RU" sz="2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4. Степень суицидального риска обучающегося на начальном этапе.</a:t>
            </a:r>
            <a:endParaRPr lang="ru-RU" altLang="ru-RU" sz="2200" dirty="0">
              <a:solidFill>
                <a:schemeClr val="tx1"/>
              </a:solidFill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r>
              <a:rPr lang="ru-RU" altLang="ru-RU" sz="2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5. Степень суицидального риска обучающегося на момент написания заключения.</a:t>
            </a:r>
            <a:endParaRPr lang="ru-RU" altLang="ru-RU" sz="2200" dirty="0">
              <a:solidFill>
                <a:schemeClr val="tx1"/>
              </a:solidFill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r>
              <a:rPr lang="ru-RU" altLang="ru-RU" sz="2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6. Эмоциональное состояние ребенка (находится ли в кризисе, нуждается ли в индивидуальных консультациях и т.п.)</a:t>
            </a:r>
            <a:endParaRPr lang="ru-RU" altLang="ru-RU" sz="2200" dirty="0">
              <a:solidFill>
                <a:schemeClr val="tx1"/>
              </a:solidFill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endParaRPr lang="ru-RU" altLang="ru-RU" sz="2200" dirty="0">
              <a:solidFill>
                <a:schemeClr val="tx1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r>
              <a:rPr lang="ru-RU" altLang="ru-RU" sz="2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Куратор ИПР     </a:t>
            </a:r>
            <a:r>
              <a:rPr lang="ru-RU" altLang="ru-RU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__________________   /  _____________________  </a:t>
            </a:r>
            <a:endParaRPr lang="ru-RU" altLang="ru-RU" sz="800" dirty="0">
              <a:solidFill>
                <a:schemeClr val="tx1"/>
              </a:solidFill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r>
              <a:rPr lang="ru-RU" altLang="ru-RU" sz="14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                                           Подпись                         /                            расшифровка</a:t>
            </a:r>
            <a:endParaRPr lang="ru-RU" altLang="ru-RU" sz="1900" b="1" dirty="0">
              <a:solidFill>
                <a:schemeClr val="tx1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r>
              <a:rPr lang="ru-RU" altLang="ru-RU" sz="22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!!! Пункты 4.5. заполняет педагог-психолог. При передаче ИПР не педагогу-психологу - данные пункты не заполняются.</a:t>
            </a:r>
            <a:endParaRPr lang="ru-RU" altLang="ru-RU" sz="22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250889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s://yt3.ggpht.com/a/AATXAJzwS11cdPZPoBr22ZxMhAb9lCsGsZF-c378nA=s900-c-k-c0xffffffff-no-rj-mo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22972" y="1891914"/>
            <a:ext cx="1928826" cy="1928826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642910" y="2249104"/>
            <a:ext cx="1928826" cy="1214446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tx1"/>
                </a:solidFill>
              </a:rPr>
              <a:t>Образовательная организация №1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6572264" y="2177666"/>
            <a:ext cx="2143140" cy="1285884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tx1"/>
                </a:solidFill>
              </a:rPr>
              <a:t>Образовательная организация №2</a:t>
            </a:r>
          </a:p>
        </p:txBody>
      </p:sp>
      <p:sp>
        <p:nvSpPr>
          <p:cNvPr id="8" name="Овал 7"/>
          <p:cNvSpPr/>
          <p:nvPr/>
        </p:nvSpPr>
        <p:spPr>
          <a:xfrm>
            <a:off x="280040" y="4500570"/>
            <a:ext cx="2286016" cy="1357322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err="1">
                <a:solidFill>
                  <a:schemeClr val="tx1"/>
                </a:solidFill>
              </a:rPr>
              <a:t>КоординаторИПР</a:t>
            </a:r>
            <a:endParaRPr lang="ru-RU" sz="1600" b="1" dirty="0">
              <a:solidFill>
                <a:schemeClr val="tx1"/>
              </a:solidFill>
            </a:endParaRPr>
          </a:p>
        </p:txBody>
      </p:sp>
      <p:sp>
        <p:nvSpPr>
          <p:cNvPr id="9" name="Овал 8"/>
          <p:cNvSpPr/>
          <p:nvPr/>
        </p:nvSpPr>
        <p:spPr>
          <a:xfrm>
            <a:off x="6572264" y="4572008"/>
            <a:ext cx="2286016" cy="128588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>
                <a:solidFill>
                  <a:schemeClr val="tx1"/>
                </a:solidFill>
              </a:rPr>
              <a:t>Координатор ИПР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3558704" y="4822041"/>
            <a:ext cx="2055764" cy="71438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tx1"/>
                </a:solidFill>
              </a:rPr>
              <a:t>Заключение по ИПР</a:t>
            </a:r>
          </a:p>
        </p:txBody>
      </p:sp>
      <p:sp>
        <p:nvSpPr>
          <p:cNvPr id="11" name="Стрелка вправо 10"/>
          <p:cNvSpPr/>
          <p:nvPr/>
        </p:nvSpPr>
        <p:spPr>
          <a:xfrm>
            <a:off x="2754445" y="2761529"/>
            <a:ext cx="785818" cy="285752"/>
          </a:xfrm>
          <a:prstGeom prst="rightArrow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Стрелка вправо 11"/>
          <p:cNvSpPr/>
          <p:nvPr/>
        </p:nvSpPr>
        <p:spPr>
          <a:xfrm>
            <a:off x="5524860" y="2761529"/>
            <a:ext cx="857256" cy="285752"/>
          </a:xfrm>
          <a:prstGeom prst="rightArrow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трелка вниз 12"/>
          <p:cNvSpPr/>
          <p:nvPr/>
        </p:nvSpPr>
        <p:spPr>
          <a:xfrm>
            <a:off x="1393009" y="3686590"/>
            <a:ext cx="428628" cy="642942"/>
          </a:xfrm>
          <a:prstGeom prst="downArrow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Стрелка вправо 13"/>
          <p:cNvSpPr/>
          <p:nvPr/>
        </p:nvSpPr>
        <p:spPr>
          <a:xfrm>
            <a:off x="2754445" y="5036355"/>
            <a:ext cx="714380" cy="357190"/>
          </a:xfrm>
          <a:prstGeom prst="rightArrow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Стрелка вправо 14"/>
          <p:cNvSpPr/>
          <p:nvPr/>
        </p:nvSpPr>
        <p:spPr>
          <a:xfrm>
            <a:off x="5688801" y="5036355"/>
            <a:ext cx="714380" cy="357190"/>
          </a:xfrm>
          <a:prstGeom prst="rightArrow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Стрелка вверх 15"/>
          <p:cNvSpPr/>
          <p:nvPr/>
        </p:nvSpPr>
        <p:spPr>
          <a:xfrm>
            <a:off x="7429520" y="3686590"/>
            <a:ext cx="428628" cy="642942"/>
          </a:xfrm>
          <a:prstGeom prst="upArrow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TextBox 1"/>
          <p:cNvSpPr txBox="1"/>
          <p:nvPr/>
        </p:nvSpPr>
        <p:spPr>
          <a:xfrm>
            <a:off x="642910" y="469043"/>
            <a:ext cx="814393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/>
              <a:t>Механизм передачи заключения по результатам работы , при переходе ребенка в другое учреждение</a:t>
            </a:r>
          </a:p>
        </p:txBody>
      </p:sp>
    </p:spTree>
    <p:extLst>
      <p:ext uri="{BB962C8B-B14F-4D97-AF65-F5344CB8AC3E}">
        <p14:creationId xmlns:p14="http://schemas.microsoft.com/office/powerpoint/2010/main" val="291850077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299806" y="1944762"/>
            <a:ext cx="2143140" cy="857256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tx1"/>
                </a:solidFill>
              </a:rPr>
              <a:t>Директор                  (совместно с психологом)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3509962" y="1944762"/>
            <a:ext cx="2286016" cy="857256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tx1"/>
                </a:solidFill>
              </a:rPr>
              <a:t>Педагог-психолог</a:t>
            </a:r>
          </a:p>
        </p:txBody>
      </p:sp>
      <p:sp>
        <p:nvSpPr>
          <p:cNvPr id="11" name="Стрелка вниз 10"/>
          <p:cNvSpPr/>
          <p:nvPr/>
        </p:nvSpPr>
        <p:spPr>
          <a:xfrm>
            <a:off x="1045933" y="2908136"/>
            <a:ext cx="428628" cy="785818"/>
          </a:xfrm>
          <a:prstGeom prst="downArrow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3491003" y="3849482"/>
            <a:ext cx="2286016" cy="500066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tx1"/>
                </a:solidFill>
              </a:rPr>
              <a:t>Консилиум</a:t>
            </a:r>
          </a:p>
        </p:txBody>
      </p:sp>
      <p:sp>
        <p:nvSpPr>
          <p:cNvPr id="13" name="Стрелка вниз 12"/>
          <p:cNvSpPr/>
          <p:nvPr/>
        </p:nvSpPr>
        <p:spPr>
          <a:xfrm>
            <a:off x="4427650" y="4424743"/>
            <a:ext cx="428628" cy="642942"/>
          </a:xfrm>
          <a:prstGeom prst="downArrow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3509962" y="5139822"/>
            <a:ext cx="2286016" cy="928694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tx1"/>
                </a:solidFill>
              </a:rPr>
              <a:t>ИПК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6755102" y="4654372"/>
            <a:ext cx="2281394" cy="1452529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tx1"/>
                </a:solidFill>
              </a:rPr>
              <a:t>Помощь МПС :</a:t>
            </a:r>
          </a:p>
          <a:p>
            <a:pPr marL="342900" indent="-342900">
              <a:buAutoNum type="arabicPeriod"/>
            </a:pPr>
            <a:r>
              <a:rPr lang="ru-RU" b="1" dirty="0">
                <a:solidFill>
                  <a:schemeClr val="tx1"/>
                </a:solidFill>
              </a:rPr>
              <a:t>Методическая</a:t>
            </a:r>
          </a:p>
          <a:p>
            <a:pPr marL="342900" indent="-342900">
              <a:buAutoNum type="arabicPeriod"/>
            </a:pPr>
            <a:r>
              <a:rPr lang="ru-RU" b="1" dirty="0">
                <a:solidFill>
                  <a:schemeClr val="tx1"/>
                </a:solidFill>
              </a:rPr>
              <a:t>Супервизия</a:t>
            </a:r>
          </a:p>
          <a:p>
            <a:pPr marL="342900" indent="-342900">
              <a:buAutoNum type="arabicPeriod"/>
            </a:pPr>
            <a:r>
              <a:rPr lang="ru-RU" b="1" dirty="0">
                <a:solidFill>
                  <a:schemeClr val="tx1"/>
                </a:solidFill>
              </a:rPr>
              <a:t>Консультация</a:t>
            </a:r>
          </a:p>
        </p:txBody>
      </p:sp>
      <p:sp>
        <p:nvSpPr>
          <p:cNvPr id="20" name="Стрелка вниз 19"/>
          <p:cNvSpPr/>
          <p:nvPr/>
        </p:nvSpPr>
        <p:spPr>
          <a:xfrm>
            <a:off x="4392972" y="2981008"/>
            <a:ext cx="428628" cy="785818"/>
          </a:xfrm>
          <a:prstGeom prst="downArrow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Стрелка влево 21"/>
          <p:cNvSpPr/>
          <p:nvPr/>
        </p:nvSpPr>
        <p:spPr>
          <a:xfrm>
            <a:off x="2619264" y="2170855"/>
            <a:ext cx="714380" cy="357190"/>
          </a:xfrm>
          <a:prstGeom prst="leftArrow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Стрелка влево 22"/>
          <p:cNvSpPr/>
          <p:nvPr/>
        </p:nvSpPr>
        <p:spPr>
          <a:xfrm rot="10800000">
            <a:off x="5979379" y="5404650"/>
            <a:ext cx="714380" cy="357190"/>
          </a:xfrm>
          <a:prstGeom prst="leftArrow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TextBox 1"/>
          <p:cNvSpPr txBox="1"/>
          <p:nvPr/>
        </p:nvSpPr>
        <p:spPr>
          <a:xfrm>
            <a:off x="364328" y="458088"/>
            <a:ext cx="857728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/>
              <a:t>Действия психолога  при выявлении суицидального поведения несовершеннолетнего</a:t>
            </a:r>
          </a:p>
        </p:txBody>
      </p:sp>
      <p:sp>
        <p:nvSpPr>
          <p:cNvPr id="24" name="Прямоугольник 23"/>
          <p:cNvSpPr/>
          <p:nvPr/>
        </p:nvSpPr>
        <p:spPr>
          <a:xfrm>
            <a:off x="188677" y="3849482"/>
            <a:ext cx="2143140" cy="857256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tx1"/>
                </a:solidFill>
              </a:rPr>
              <a:t>Родители </a:t>
            </a:r>
          </a:p>
        </p:txBody>
      </p:sp>
    </p:spTree>
    <p:extLst>
      <p:ext uri="{BB962C8B-B14F-4D97-AF65-F5344CB8AC3E}">
        <p14:creationId xmlns:p14="http://schemas.microsoft.com/office/powerpoint/2010/main" val="1949316227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сполнительная">
  <a:themeElements>
    <a:clrScheme name="Исполнительная">
      <a:dk1>
        <a:sysClr val="windowText" lastClr="000000"/>
      </a:dk1>
      <a:lt1>
        <a:sysClr val="window" lastClr="FFFFFF"/>
      </a:lt1>
      <a:dk2>
        <a:srgbClr val="2F5897"/>
      </a:dk2>
      <a:lt2>
        <a:srgbClr val="E4E9EF"/>
      </a:lt2>
      <a:accent1>
        <a:srgbClr val="6076B4"/>
      </a:accent1>
      <a:accent2>
        <a:srgbClr val="9C5252"/>
      </a:accent2>
      <a:accent3>
        <a:srgbClr val="E68422"/>
      </a:accent3>
      <a:accent4>
        <a:srgbClr val="846648"/>
      </a:accent4>
      <a:accent5>
        <a:srgbClr val="63891F"/>
      </a:accent5>
      <a:accent6>
        <a:srgbClr val="758085"/>
      </a:accent6>
      <a:hlink>
        <a:srgbClr val="3399FF"/>
      </a:hlink>
      <a:folHlink>
        <a:srgbClr val="B2B2B2"/>
      </a:folHlink>
    </a:clrScheme>
    <a:fontScheme name="Исполнительн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Исполнитель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50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50000">
              <a:schemeClr val="phClr">
                <a:tint val="80000"/>
                <a:satMod val="250000"/>
              </a:schemeClr>
            </a:gs>
            <a:gs pos="76000">
              <a:schemeClr val="phClr">
                <a:tint val="90000"/>
                <a:shade val="90000"/>
                <a:satMod val="200000"/>
              </a:schemeClr>
            </a:gs>
            <a:gs pos="92000">
              <a:schemeClr val="phClr">
                <a:tint val="90000"/>
                <a:shade val="70000"/>
                <a:satMod val="250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Executive</Template>
  <TotalTime>240</TotalTime>
  <Words>350</Words>
  <Application>Microsoft Office PowerPoint</Application>
  <PresentationFormat>Экран (4:3)</PresentationFormat>
  <Paragraphs>105</Paragraphs>
  <Slides>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13" baseType="lpstr">
      <vt:lpstr>Arial</vt:lpstr>
      <vt:lpstr>Calibri</vt:lpstr>
      <vt:lpstr>Century Gothic</vt:lpstr>
      <vt:lpstr>Courier New</vt:lpstr>
      <vt:lpstr>Palatino Linotype</vt:lpstr>
      <vt:lpstr>Times New Roman</vt:lpstr>
      <vt:lpstr>Исполнительная</vt:lpstr>
      <vt:lpstr>Презентация PowerPoint</vt:lpstr>
      <vt:lpstr>После совершения суицидальной попытки обучающимся, педагог-психолог оформляет:</vt:lpstr>
      <vt:lpstr>  ИПР  ПРОГРАММА МЕРОПРИЯТИЙ </vt:lpstr>
      <vt:lpstr>Заключение  о проделанной работе по индивидуальной программе реабилитации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координатор деятельности службы МПС Кришталь Елена Владимировна 42-12-25 8909… </dc:title>
  <dc:creator>PSY</dc:creator>
  <cp:lastModifiedBy>user</cp:lastModifiedBy>
  <cp:revision>27</cp:revision>
  <dcterms:created xsi:type="dcterms:W3CDTF">2021-05-21T06:24:06Z</dcterms:created>
  <dcterms:modified xsi:type="dcterms:W3CDTF">2024-08-23T04:45:02Z</dcterms:modified>
</cp:coreProperties>
</file>