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Override12.xml" ContentType="application/vnd.openxmlformats-officedocument.themeOverr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theme/themeOverride39.xml" ContentType="application/vnd.openxmlformats-officedocument.themeOverr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theme/themeOverride42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Override20.xml" ContentType="application/vnd.openxmlformats-officedocument.themeOverride+xml"/>
  <Override PartName="/ppt/slideLayouts/slideLayout76.xml" ContentType="application/vnd.openxmlformats-officedocument.presentationml.slideLayout+xml"/>
  <Override PartName="/ppt/theme/themeOverride31.xml" ContentType="application/vnd.openxmlformats-officedocument.themeOverride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heme/themeOverride2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29.xml" ContentType="application/vnd.openxmlformats-officedocument.themeOverride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Override47.xml" ContentType="application/vnd.openxmlformats-officedocument.themeOverr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Override PartName="/ppt/theme/themeOverride36.xml" ContentType="application/vnd.openxmlformats-officedocument.themeOverride+xml"/>
  <Override PartName="/ppt/theme/themeOverride25.xml" ContentType="application/vnd.openxmlformats-officedocument.themeOverride+xml"/>
  <Override PartName="/ppt/slideLayouts/slideLayout99.xml" ContentType="application/vnd.openxmlformats-officedocument.presentationml.slideLayout+xml"/>
  <Override PartName="/ppt/theme/themeOverride43.xml" ContentType="application/vnd.openxmlformats-officedocument.themeOverride+xml"/>
  <Override PartName="/ppt/slideMasters/slideMaster5.xml" ContentType="application/vnd.openxmlformats-officedocument.presentationml.slideMaster+xml"/>
  <Override PartName="/ppt/theme/themeOverride14.xml" ContentType="application/vnd.openxmlformats-officedocument.themeOverr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Override32.xml" ContentType="application/vnd.openxmlformats-officedocument.themeOverrid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Override21.xml" ContentType="application/vnd.openxmlformats-officedocument.themeOverride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Override19.xml" ContentType="application/vnd.openxmlformats-officedocument.themeOverride+xml"/>
  <Override PartName="/ppt/slideLayouts/slideLayout111.xml" ContentType="application/vnd.openxmlformats-officedocument.presentationml.slideLayout+xml"/>
  <Override PartName="/ppt/theme/themeOverride48.xml" ContentType="application/vnd.openxmlformats-officedocument.themeOverride+xml"/>
  <Override PartName="/ppt/slideLayouts/slideLayout100.xml" ContentType="application/vnd.openxmlformats-officedocument.presentationml.slideLayout+xml"/>
  <Override PartName="/ppt/theme/themeOverride37.xml" ContentType="application/vnd.openxmlformats-officedocument.themeOverride+xml"/>
  <Override PartName="/ppt/slideMasters/slideMaster6.xml" ContentType="application/vnd.openxmlformats-officedocument.presentationml.slideMaster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Override44.xml" ContentType="application/vnd.openxmlformats-officedocument.themeOverrid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Override22.xml" ContentType="application/vnd.openxmlformats-officedocument.themeOverride+xml"/>
  <Override PartName="/ppt/slideLayouts/slideLayout78.xml" ContentType="application/vnd.openxmlformats-officedocument.presentationml.slideLayout+xml"/>
  <Override PartName="/ppt/theme/themeOverride33.xml" ContentType="application/vnd.openxmlformats-officedocument.themeOverride+xml"/>
  <Override PartName="/ppt/slideMasters/slideMaster2.xml" ContentType="application/vnd.openxmlformats-officedocument.presentationml.slideMaster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Override40.xml" ContentType="application/vnd.openxmlformats-officedocument.themeOverride+xml"/>
  <Override PartName="/ppt/slideLayouts/slideLayout1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Override38.xml" ContentType="application/vnd.openxmlformats-officedocument.themeOverride+xml"/>
  <Override PartName="/ppt/slideLayouts/slideLayout130.xml" ContentType="application/vnd.openxmlformats-officedocument.presentationml.slideLayout+xml"/>
  <Override PartName="/ppt/theme/themeOverride27.xml" ContentType="application/vnd.openxmlformats-officedocument.themeOverride+xml"/>
  <Override PartName="/ppt/theme/themeOverride45.xml" ContentType="application/vnd.openxmlformats-officedocument.themeOverr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Override16.xml" ContentType="application/vnd.openxmlformats-officedocument.themeOverride+xml"/>
  <Override PartName="/ppt/theme/theme9.xml" ContentType="application/vnd.openxmlformats-officedocument.theme+xml"/>
  <Override PartName="/ppt/theme/themeOverride34.xml" ContentType="application/vnd.openxmlformats-officedocument.themeOverride+xml"/>
  <Override PartName="/ppt/slides/slide8.xml" ContentType="application/vnd.openxmlformats-officedocument.presentationml.slide+xml"/>
  <Override PartName="/ppt/theme/themeOverride9.xml" ContentType="application/vnd.openxmlformats-officedocument.themeOverride+xml"/>
  <Override PartName="/ppt/slideLayouts/slideLayout68.xml" ContentType="application/vnd.openxmlformats-officedocument.presentationml.slideLayout+xml"/>
  <Override PartName="/ppt/theme/themeOverride23.xml" ContentType="application/vnd.openxmlformats-officedocument.themeOverride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Override41.xml" ContentType="application/vnd.openxmlformats-officedocument.themeOverride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Override30.xml" ContentType="application/vnd.openxmlformats-officedocument.themeOverride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Override46.xml" ContentType="application/vnd.openxmlformats-officedocument.themeOverride+xml"/>
  <Override PartName="/ppt/theme/themeOverride24.xml" ContentType="application/vnd.openxmlformats-officedocument.themeOverride+xml"/>
  <Override PartName="/ppt/theme/themeOverride35.xml" ContentType="application/vnd.openxmlformats-officedocument.themeOverr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Override13.xml" ContentType="application/vnd.openxmlformats-officedocument.themeOverride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712" r:id="rId4"/>
    <p:sldMasterId id="2147483725" r:id="rId5"/>
    <p:sldMasterId id="2147483738" r:id="rId6"/>
    <p:sldMasterId id="2147483751" r:id="rId7"/>
    <p:sldMasterId id="2147483764" r:id="rId8"/>
    <p:sldMasterId id="2147483777" r:id="rId9"/>
    <p:sldMasterId id="2147483790" r:id="rId10"/>
    <p:sldMasterId id="2147483803" r:id="rId11"/>
    <p:sldMasterId id="2147483816" r:id="rId12"/>
  </p:sldMasterIdLst>
  <p:sldIdLst>
    <p:sldId id="272" r:id="rId13"/>
    <p:sldId id="273" r:id="rId14"/>
    <p:sldId id="257" r:id="rId15"/>
    <p:sldId id="258" r:id="rId16"/>
    <p:sldId id="259" r:id="rId17"/>
    <p:sldId id="274" r:id="rId18"/>
    <p:sldId id="275" r:id="rId19"/>
    <p:sldId id="276" r:id="rId20"/>
    <p:sldId id="277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78" r:id="rId29"/>
    <p:sldId id="279" r:id="rId30"/>
    <p:sldId id="268" r:id="rId31"/>
    <p:sldId id="280" r:id="rId32"/>
    <p:sldId id="281" r:id="rId33"/>
    <p:sldId id="269" r:id="rId34"/>
    <p:sldId id="282" r:id="rId35"/>
    <p:sldId id="283" r:id="rId36"/>
    <p:sldId id="28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3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3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3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37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3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3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4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41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4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4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4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2.xml"/><Relationship Id="rId1" Type="http://schemas.openxmlformats.org/officeDocument/2006/relationships/themeOverride" Target="../theme/themeOverride4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2.xml"/><Relationship Id="rId1" Type="http://schemas.openxmlformats.org/officeDocument/2006/relationships/themeOverride" Target="../theme/themeOverride4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2.xml"/><Relationship Id="rId1" Type="http://schemas.openxmlformats.org/officeDocument/2006/relationships/themeOverride" Target="../theme/themeOverride4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2.xml"/><Relationship Id="rId1" Type="http://schemas.openxmlformats.org/officeDocument/2006/relationships/themeOverride" Target="../theme/themeOverride4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9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0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1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1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1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2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2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2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2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2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2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2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2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2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29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3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3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3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3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48557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374489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52824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1289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4833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697201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5309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28115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196041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9769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20222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755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563466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201205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68147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74335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42004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25938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695716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2589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74451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7726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633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780741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689858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551181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84400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58197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478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434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6002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404201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2966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10788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791967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25084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742640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888198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089397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344895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865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3832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6185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5543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0482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552804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2035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98351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12210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096534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279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54744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90525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1037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8588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827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33411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70659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35956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94438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54784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6670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484901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81789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37792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6072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4267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92483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37876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76683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9049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75240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26514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91150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47685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952270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68250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2936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1622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6315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30113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45990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41564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0957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75399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18015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46736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29788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0608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63049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55868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1091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7787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2461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94330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67225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1202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55124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00214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6483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14379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67710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155307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647862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8786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00167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22777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7126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48847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67037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7776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85941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17145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33558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45934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25596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037546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3036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6170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33188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42963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9870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7652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5727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9141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71305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833213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24718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8115458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258139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845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4E3F8-0D97-494D-986A-9EDC0E7CFF15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90C532-54F1-463F-8C78-86E1AC390D2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9593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638EEE-58A8-4DE2-86CA-B27E38608A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58582-EA6A-4174-8895-00954C7BB04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7431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1997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1A8E9-8EE9-4C7D-ADA2-57E1C103A20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96E0D-4EFB-4D82-B6B7-E5E003DBC69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89463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BD93-7FCF-4393-B58C-EC4671B37A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6890-E7C7-4960-B1CF-4A570F067EA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5538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729A59-1A10-4895-A51B-8C27D09E0B6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F2774-A45A-442D-8482-87A4E1D55D1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3556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C4229D9-712F-4915-8F50-4DCB7D3759D0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B6FA9C9-466B-48AB-8491-F5569F1D6CD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32447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5D5-4713-45B7-8A7A-195A13B5ED1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5D6D-E8FF-4FA2-8834-7D8E500670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990221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EFA7-B4C6-4A7B-8FBF-608DED34996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4AB4-738D-4FE5-A31E-A074BBBC3D5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501778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C82C-D640-4C85-97BD-2C34C8E6A98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302339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6A4C497-91E4-41C2-B3FE-99672686F26E}" type="datetimeFigureOut">
              <a:rPr lang="en-US"/>
              <a:pPr>
                <a:defRPr/>
              </a:pPr>
              <a:t>3/4/2024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A1E944-9F72-4DCF-B280-AA71EA7A4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569286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F1D34-1781-4BDA-8343-B157CE4E48D2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F7C-8D5C-4528-84C8-5FCC998BA41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430426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28B39-6623-4717-A034-E56DD56C624C}" type="datetimeFigureOut">
              <a:rPr lang="en-US">
                <a:solidFill>
                  <a:prstClr val="white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72A0F-927F-435D-BF0F-3336A31311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22688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image" Target="../media/image1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image" Target="../media/image1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305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1022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5925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417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7282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31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736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88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6486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3532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36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F227D4F-CFB9-42FE-8D57-569D8F06DBC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3/4/2024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CDF824F-C8B5-4A11-8EE6-810CFACC30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577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ivo.garant.ru/document/redirect/400274954/1000" TargetMode="Externa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30243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Рекомендации 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по составлению календарного плана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воспитательно-образовательной раб</a:t>
            </a:r>
            <a:r>
              <a:rPr lang="ru-RU" dirty="0" smtClean="0">
                <a:solidFill>
                  <a:srgbClr val="FF0000"/>
                </a:solidFill>
              </a:rPr>
              <a:t>оты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658296"/>
            <a:ext cx="7772400" cy="1199704"/>
          </a:xfrm>
        </p:spPr>
        <p:txBody>
          <a:bodyPr/>
          <a:lstStyle/>
          <a:p>
            <a:r>
              <a:rPr lang="ru-RU" dirty="0" smtClean="0"/>
              <a:t>Школа молодого руководителя</a:t>
            </a:r>
          </a:p>
          <a:p>
            <a:r>
              <a:rPr lang="ru-RU" dirty="0" smtClean="0"/>
              <a:t>04.03.2024 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"/>
            <a:ext cx="8229600" cy="762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2656"/>
            <a:ext cx="8229600" cy="6264995"/>
          </a:xfrm>
        </p:spPr>
        <p:txBody>
          <a:bodyPr>
            <a:normAutofit lnSpcReduction="10000"/>
          </a:bodyPr>
          <a:lstStyle/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Основная цель: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i="1" dirty="0" smtClean="0"/>
              <a:t>Создать условия для активной, интересной, разнообразной деятельности детей.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Составные части: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/>
              <a:t>Свободная деятельность детей,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/>
              <a:t>Наблюдения,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/>
              <a:t>Разнообразные самостоятельные и организованные  игры (спортивные, подвижные, с/</a:t>
            </a:r>
            <a:r>
              <a:rPr lang="ru-RU" sz="2400" dirty="0" err="1" smtClean="0"/>
              <a:t>р</a:t>
            </a:r>
            <a:r>
              <a:rPr lang="ru-RU" sz="2400" dirty="0" smtClean="0"/>
              <a:t>, и т.д., ),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/>
              <a:t>Трудовая деятельность (приемы руководства, материал),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dirty="0" smtClean="0"/>
              <a:t>Индивидуальная работа с детьми 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Требования: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i="1" dirty="0" smtClean="0"/>
              <a:t>    Указывать выносной материал, планировать с учетом физической нагрузки на занятиях, предусматривать равномерное чередование спокойной и двигательной деятельности, планировать знакомые игры.</a:t>
            </a:r>
          </a:p>
          <a:p>
            <a:pPr marL="365760" indent="-256032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dirty="0" smtClean="0">
              <a:solidFill>
                <a:schemeClr val="tx2"/>
              </a:solidFill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ru-RU" sz="2400" dirty="0" smtClean="0">
              <a:solidFill>
                <a:schemeClr val="hlink"/>
              </a:solidFill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i="1" dirty="0" smtClean="0">
              <a:solidFill>
                <a:schemeClr val="hlink"/>
              </a:solidFill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5183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2800" b="1" i="1" dirty="0" smtClean="0">
                <a:solidFill>
                  <a:srgbClr val="660066"/>
                </a:solidFill>
                <a:latin typeface="Times New Roman"/>
                <a:ea typeface="Calibri"/>
                <a:cs typeface="Times New Roman"/>
              </a:rPr>
              <a:t>прогулки-походы,</a:t>
            </a:r>
            <a:endParaRPr lang="ru-RU" sz="2000" b="1" i="1" dirty="0" smtClean="0">
              <a:solidFill>
                <a:srgbClr val="660066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2800" b="1" i="1" dirty="0" smtClean="0">
                <a:solidFill>
                  <a:srgbClr val="660066"/>
                </a:solidFill>
                <a:latin typeface="Times New Roman"/>
                <a:ea typeface="Calibri"/>
                <a:cs typeface="Times New Roman"/>
              </a:rPr>
              <a:t>развлекательные прогулки с персонажем,</a:t>
            </a:r>
            <a:endParaRPr lang="ru-RU" sz="2000" b="1" i="1" dirty="0" smtClean="0">
              <a:solidFill>
                <a:srgbClr val="660066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2800" b="1" i="1" dirty="0" smtClean="0">
                <a:solidFill>
                  <a:srgbClr val="660066"/>
                </a:solidFill>
                <a:latin typeface="Times New Roman"/>
                <a:ea typeface="Calibri"/>
                <a:cs typeface="Times New Roman"/>
              </a:rPr>
              <a:t>прогулки-события,</a:t>
            </a:r>
            <a:endParaRPr lang="ru-RU" sz="2000" b="1" i="1" dirty="0" smtClean="0">
              <a:solidFill>
                <a:srgbClr val="660066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2800" b="1" i="1" dirty="0" smtClean="0">
                <a:solidFill>
                  <a:srgbClr val="660066"/>
                </a:solidFill>
                <a:latin typeface="Times New Roman"/>
                <a:ea typeface="Calibri"/>
                <a:cs typeface="Times New Roman"/>
              </a:rPr>
              <a:t>спортивные прогулки,</a:t>
            </a:r>
            <a:endParaRPr lang="ru-RU" sz="2000" b="1" i="1" dirty="0" smtClean="0">
              <a:solidFill>
                <a:srgbClr val="660066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2800" b="1" i="1" dirty="0" smtClean="0">
                <a:solidFill>
                  <a:srgbClr val="660066"/>
                </a:solidFill>
                <a:latin typeface="Times New Roman"/>
                <a:ea typeface="Calibri"/>
                <a:cs typeface="Times New Roman"/>
              </a:rPr>
              <a:t>прогулки – трудовые акции.</a:t>
            </a:r>
            <a:endParaRPr lang="ru-RU" sz="2000" b="1" i="1" dirty="0" smtClean="0">
              <a:solidFill>
                <a:srgbClr val="660066"/>
              </a:solidFill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Тематические прогулки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225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685800"/>
            <a:ext cx="8991600" cy="5410200"/>
          </a:xfrm>
        </p:spPr>
        <p:txBody>
          <a:bodyPr/>
          <a:lstStyle/>
          <a:p>
            <a:pPr marL="457200" indent="450215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800" b="1" i="1" dirty="0" smtClean="0">
                <a:latin typeface="Times New Roman"/>
                <a:ea typeface="Calibri"/>
                <a:cs typeface="Times New Roman"/>
              </a:rPr>
              <a:t>организованный вид деятельности, в ходе которого решаются оздоровительные задачи, совершенствуются двигательные навыки и физические качества детей, удовлетворяются их познавательные потребности, воспитывается любовь и эстетическое отношение к природе. Проводить их следует с детьми старшего дошкольного возраста. Оптимальное количество таких прогулок 2-3 в год. Если проводить их чаще, то эти прогулки могут потерять свою привлекательность, у детей снизится к ним интерес.</a:t>
            </a:r>
            <a:endParaRPr lang="ru-RU" sz="2000" b="1" i="1" dirty="0" smtClean="0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660033"/>
                </a:solidFill>
              </a:rPr>
              <a:t>Прогулки – походы </a:t>
            </a:r>
            <a:endParaRPr lang="ru-RU" sz="3200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422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4940300"/>
          </a:xfrm>
        </p:spPr>
        <p:txBody>
          <a:bodyPr/>
          <a:lstStyle/>
          <a:p>
            <a:pPr marL="457200" indent="450215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направлены на создание позитивного эмоционального фона, эмоциональную и психологическую разгрузку детей, удовлетворение их потребности в двигательной активности. Формы организации могут быть разнообразными и вариативными, поскольку зависят не только от поставленных целей и задач, но и от тематической направленности и смысловой насыщенности. Прогулки с персонажем хорошо использовать для мотивации воспитанников к определенному виду деятельности. Персонаж помогает заинтересовать всех детей группы, привлечь их к совместной игровой деятельности, наблюдениям, труду.</a:t>
            </a:r>
            <a:endParaRPr lang="ru-RU" sz="2400" b="1" i="1" dirty="0" smtClean="0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914400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Развлекательные прогулки с персонажем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060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6200" y="533400"/>
            <a:ext cx="8839200" cy="5473700"/>
          </a:xfrm>
        </p:spPr>
        <p:txBody>
          <a:bodyPr/>
          <a:lstStyle/>
          <a:p>
            <a:pPr marL="457200" indent="450215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800" b="1" i="1" dirty="0" smtClean="0">
                <a:latin typeface="Times New Roman"/>
                <a:ea typeface="Calibri"/>
                <a:cs typeface="Times New Roman"/>
              </a:rPr>
              <a:t>посвящаются определенной теме (Дню космонавтики, Дню Победы, Дню города, Дню знаний и т.д.) или событию в детском саду (установили новый игровой комплекс, спортивное оборудование, обновили песок в песочницах и др.) Прогулка-событие (тематическая) помогает воспитателю подчеркнуть важность события, выяснить характер восприятия определенной темы. Прогулки данного вида способствуют умственному, нравственному, эстетическому воспитанию, развивают любознательность дошкольников.</a:t>
            </a:r>
            <a:endParaRPr lang="ru-RU" sz="2000" b="1" i="1" dirty="0" smtClean="0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 algn="ctr">
              <a:defRPr/>
            </a:pPr>
            <a:r>
              <a:rPr lang="ru-RU" sz="2800" b="0" dirty="0" smtClean="0">
                <a:solidFill>
                  <a:srgbClr val="7030A0"/>
                </a:solidFill>
              </a:rPr>
              <a:t>Прогулки-события</a:t>
            </a:r>
            <a:endParaRPr lang="ru-RU" sz="2800" b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807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791200"/>
          </a:xfrm>
        </p:spPr>
        <p:txBody>
          <a:bodyPr/>
          <a:lstStyle/>
          <a:p>
            <a:pPr marL="457200" indent="450215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800" b="1" i="1" dirty="0" smtClean="0">
                <a:latin typeface="Times New Roman"/>
                <a:ea typeface="Calibri"/>
                <a:cs typeface="Times New Roman"/>
              </a:rPr>
              <a:t>направлены на укрепление здоровья, профилактику утомления, физическое и умственное развитие, оптимизацию двигательной активности детей. Правильно организованные спортивные прогулки оказывают закаливающее воздействие на детский организм в природных условиях, способствуют повышению уровня физической подготовленности детей. Акцент во время таких прогулок делается на развитие физических качеств, воспитание интереса к спорту, здоровому образу жизни.</a:t>
            </a:r>
            <a:endParaRPr lang="ru-RU" sz="2000" b="1" i="1" dirty="0" smtClean="0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algn="ctr">
              <a:defRPr/>
            </a:pPr>
            <a:r>
              <a:rPr lang="ru-RU" sz="2400" b="0" dirty="0" smtClean="0">
                <a:solidFill>
                  <a:srgbClr val="7030A0"/>
                </a:solidFill>
              </a:rPr>
              <a:t>Спортивные прогулки</a:t>
            </a:r>
            <a:endParaRPr lang="ru-RU" sz="2400" b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850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6200" y="762000"/>
            <a:ext cx="8991600" cy="5287963"/>
          </a:xfrm>
        </p:spPr>
        <p:txBody>
          <a:bodyPr/>
          <a:lstStyle/>
          <a:p>
            <a:pPr marL="457200" indent="450215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800" b="1" i="1" dirty="0" smtClean="0">
                <a:latin typeface="Times New Roman"/>
                <a:ea typeface="Calibri"/>
                <a:cs typeface="Times New Roman"/>
              </a:rPr>
              <a:t>На этих прогулках преобладают поручения, дети приобщаются к разным формам труда в соответствии с сезоном и погодными условиями. У детей формируется понимание, что труд на природе – это не игра или развлечение, а серьезное занятие. Важно подвести детей к необходимости труда, воспитывать желание участвовать в работах по уходу за растениями, кормлению птиц, уборке территории. На таких прогулках дети учатся трудиться коллективно, сообща. </a:t>
            </a:r>
            <a:endParaRPr lang="ru-RU" sz="2000" b="1" i="1" dirty="0" smtClean="0">
              <a:latin typeface="Calibri"/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 </a:t>
            </a:r>
            <a:endParaRPr lang="ru-RU" sz="2000" dirty="0" smtClean="0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Прогулки – трудовые акции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869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340"/>
          </a:xfrm>
        </p:spPr>
        <p:txBody>
          <a:bodyPr/>
          <a:lstStyle/>
          <a:p>
            <a:pPr lvl="0"/>
            <a:r>
              <a:rPr lang="ru-RU" sz="2000" dirty="0" smtClean="0"/>
              <a:t>элементарную трудовую деятельность детей (уборка групповой комнаты; ремонт книг, настольно-печатных игр; стирка кукольного белья; изготовление игрушек-самоделок для игр малышей);</a:t>
            </a:r>
          </a:p>
          <a:p>
            <a:pPr lvl="0"/>
            <a:r>
              <a:rPr lang="ru-RU" sz="2000" dirty="0" smtClean="0"/>
              <a:t>проведение зрелищных мероприятий, развлечений, праздников (кукольный, настольный, теневой театры, игры-драматизации; концерты; спортивные, музыкальные и литературные досуги и другое);</a:t>
            </a:r>
          </a:p>
          <a:p>
            <a:pPr lvl="0"/>
            <a:r>
              <a:rPr lang="ru-RU" sz="2000" dirty="0" smtClean="0"/>
              <a:t>игровые ситуации, индивидуальные игры и игры небольшими подгруппами (сюжетно-ролевые, режиссерские, дидактические, подвижные, музыкальные и другие);</a:t>
            </a:r>
          </a:p>
          <a:p>
            <a:pPr lvl="0"/>
            <a:r>
              <a:rPr lang="ru-RU" sz="2000" dirty="0" smtClean="0"/>
              <a:t>опыты и эксперименты, практико-ориентированные проекты, коллекционирование и другое;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u="sng" dirty="0" smtClean="0">
                <a:solidFill>
                  <a:srgbClr val="FF0000"/>
                </a:solidFill>
              </a:rPr>
              <a:t>24.16.</a:t>
            </a:r>
            <a:r>
              <a:rPr lang="ru-RU" sz="2700" dirty="0" smtClean="0">
                <a:solidFill>
                  <a:srgbClr val="FF0000"/>
                </a:solidFill>
              </a:rPr>
              <a:t> </a:t>
            </a:r>
            <a:r>
              <a:rPr lang="ru-RU" sz="2700" u="sng" dirty="0" smtClean="0">
                <a:solidFill>
                  <a:srgbClr val="FF0000"/>
                </a:solidFill>
              </a:rPr>
              <a:t>Образовательная деятельность, осуществляемая во вторую половину дня, может включать: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412"/>
          </a:xfrm>
        </p:spPr>
        <p:txBody>
          <a:bodyPr/>
          <a:lstStyle/>
          <a:p>
            <a:pPr lvl="0"/>
            <a:r>
              <a:rPr lang="ru-RU" sz="2000" dirty="0" smtClean="0"/>
              <a:t>чтение художественной литературы, прослушивание аудиозаписей лучших образов чтения, рассматривание иллюстраций, просмотр мультфильмов и так далее;</a:t>
            </a:r>
          </a:p>
          <a:p>
            <a:pPr lvl="0"/>
            <a:r>
              <a:rPr lang="ru-RU" sz="2000" dirty="0" smtClean="0"/>
              <a:t>слушание и исполнение музыкальных произведений, музыкально-ритмические движения, музыкальные игры и импровизации;</a:t>
            </a:r>
          </a:p>
          <a:p>
            <a:pPr lvl="0"/>
            <a:r>
              <a:rPr lang="ru-RU" sz="2000" dirty="0" smtClean="0"/>
              <a:t>организация и (или) посещение выставок детского творчества, изобразительного искусства, мастерских; просмотр репродукций картин классиков и современных художников и другого;</a:t>
            </a:r>
          </a:p>
          <a:p>
            <a:pPr lvl="0"/>
            <a:r>
              <a:rPr lang="ru-RU" sz="2000" dirty="0" smtClean="0"/>
              <a:t>индивидуальную работу по всем видам деятельности и образовательным областям;</a:t>
            </a:r>
          </a:p>
          <a:p>
            <a:pPr lvl="0"/>
            <a:r>
              <a:rPr lang="ru-RU" sz="2000" dirty="0" smtClean="0"/>
              <a:t>работу с родителями (законными представителями).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3200" dirty="0" smtClean="0">
              <a:solidFill>
                <a:srgbClr val="99FF33"/>
              </a:solidFill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8229600" cy="54832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Ежедневно: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творческие игры,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игры с правилами (подвижные, дидактические, настольно-печатные, строительно-конструктивные, музыкальные и т.д.),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чтение художественной литературы или рассказывание,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индивидуальная работа с детьми,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Эпизодически: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развлечения (чередуются),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трудовая деятельность (в природе, хозяйственно-бытовой, ручной), трудовые поручения,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изобразительная деятельность,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беседы с детьми,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наблюдения,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внесение новых материалов,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прослушивание грамзаписей, просмотр видеофильмов,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музыкальная деятельность,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рассматривание альбомов, иллюстраций и т.д.,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работа с родителями,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/>
              <a:t>и т. д. </a:t>
            </a:r>
          </a:p>
          <a:p>
            <a:pPr eaLnBrk="1" hangingPunct="1">
              <a:lnSpc>
                <a:spcPct val="80000"/>
              </a:lnSpc>
            </a:pPr>
            <a:endParaRPr lang="ru-RU" sz="16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16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1600" dirty="0" smtClean="0"/>
          </a:p>
          <a:p>
            <a:pPr eaLnBrk="1" hangingPunct="1">
              <a:lnSpc>
                <a:spcPct val="80000"/>
              </a:lnSpc>
            </a:pPr>
            <a:endParaRPr lang="ru-RU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2906635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900190"/>
          </a:xfrm>
        </p:spPr>
        <p:txBody>
          <a:bodyPr/>
          <a:lstStyle/>
          <a:p>
            <a:pPr lvl="0"/>
            <a:r>
              <a:rPr lang="ru-RU" dirty="0" smtClean="0"/>
              <a:t>образовательную деятельность, осуществляемую в процессе организации различных видов детской деятельности;</a:t>
            </a:r>
          </a:p>
          <a:p>
            <a:pPr lvl="0"/>
            <a:r>
              <a:rPr lang="ru-RU" dirty="0" smtClean="0"/>
              <a:t>образовательную деятельность, осуществляемую в ходе режимных процессов;</a:t>
            </a:r>
          </a:p>
          <a:p>
            <a:pPr lvl="0"/>
            <a:r>
              <a:rPr lang="ru-RU" dirty="0" smtClean="0"/>
              <a:t>самостоятельную деятельность детей;</a:t>
            </a:r>
          </a:p>
          <a:p>
            <a:pPr lvl="0"/>
            <a:r>
              <a:rPr lang="ru-RU" dirty="0" smtClean="0"/>
              <a:t>взаимодействие с семьями детей по реализации образовательной программы ДО.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24.1. Образовательная деятельность в ДОО включает: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900190"/>
          </a:xfrm>
        </p:spPr>
        <p:txBody>
          <a:bodyPr/>
          <a:lstStyle/>
          <a:p>
            <a:pPr>
              <a:buNone/>
            </a:pPr>
            <a:r>
              <a:rPr lang="ru-RU" sz="1800" i="1" u="sng" dirty="0" smtClean="0"/>
              <a:t>Примерные цели и задачи</a:t>
            </a:r>
            <a:endParaRPr lang="ru-RU" sz="1800" dirty="0" smtClean="0"/>
          </a:p>
          <a:p>
            <a:pPr lvl="0"/>
            <a:r>
              <a:rPr lang="ru-RU" sz="1800" dirty="0" smtClean="0"/>
              <a:t>Создать условия для…. (самостоятельных игр детей в уголке …, деятельности с предметами и орудиями, центре песка и волы и т.д.), </a:t>
            </a:r>
          </a:p>
          <a:p>
            <a:pPr lvl="0"/>
            <a:r>
              <a:rPr lang="ru-RU" sz="1800" dirty="0" smtClean="0"/>
              <a:t>обратить  (привлечь) внимание детей на…(к),</a:t>
            </a:r>
          </a:p>
          <a:p>
            <a:pPr lvl="0"/>
            <a:r>
              <a:rPr lang="ru-RU" sz="1800" dirty="0" smtClean="0"/>
              <a:t>создать условия для проявления самостоятельности, творчества, активности,</a:t>
            </a:r>
          </a:p>
          <a:p>
            <a:pPr lvl="0"/>
            <a:r>
              <a:rPr lang="ru-RU" sz="1800" dirty="0" smtClean="0"/>
              <a:t>предложить детям …(для рассматривания), </a:t>
            </a:r>
          </a:p>
          <a:p>
            <a:pPr lvl="0"/>
            <a:r>
              <a:rPr lang="ru-RU" sz="1800" dirty="0" smtClean="0"/>
              <a:t>внести в группу,</a:t>
            </a:r>
          </a:p>
          <a:p>
            <a:pPr lvl="0"/>
            <a:r>
              <a:rPr lang="ru-RU" sz="1800" dirty="0" smtClean="0"/>
              <a:t>подготовить игровую среду …,</a:t>
            </a:r>
          </a:p>
          <a:p>
            <a:pPr>
              <a:buNone/>
            </a:pPr>
            <a:r>
              <a:rPr lang="ru-RU" sz="1800" dirty="0" smtClean="0"/>
              <a:t>Как цель может быть обозначено развитие и воспитание личностных качеств, навыков совместной деятельности.</a:t>
            </a:r>
          </a:p>
          <a:p>
            <a:pPr>
              <a:buNone/>
            </a:pPr>
            <a:r>
              <a:rPr lang="ru-RU" sz="1800" dirty="0" smtClean="0"/>
              <a:t> Целью может быть наблюдение за взаимодействием детей, их поведением, особенностями развития того или иного ребенка в различных направлениях.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24.17. Для организации самостоятельной деятельности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Вид деятельности,</a:t>
            </a:r>
          </a:p>
          <a:p>
            <a:pPr lvl="0"/>
            <a:r>
              <a:rPr lang="ru-RU" dirty="0" smtClean="0"/>
              <a:t>Тема, </a:t>
            </a:r>
          </a:p>
          <a:p>
            <a:pPr lvl="0"/>
            <a:r>
              <a:rPr lang="ru-RU" dirty="0" smtClean="0"/>
              <a:t>Цель, </a:t>
            </a:r>
          </a:p>
          <a:p>
            <a:pPr lvl="0"/>
            <a:r>
              <a:rPr lang="ru-RU" dirty="0" smtClean="0"/>
              <a:t>Форма (с группой, подгруппой, индивидуально)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Организация взаимодействия с родителями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11160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CC0066"/>
                </a:solidFill>
              </a:rPr>
              <a:t>Циклограмма по распределению содержания работы с детьми в течение недели</a:t>
            </a:r>
          </a:p>
        </p:txBody>
      </p:sp>
      <p:graphicFrame>
        <p:nvGraphicFramePr>
          <p:cNvPr id="69635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95875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701031"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CC"/>
                          </a:solidFill>
                          <a:effectLst/>
                          <a:latin typeface="Arial" charset="0"/>
                        </a:rPr>
                        <a:t>Время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CC"/>
                          </a:solidFill>
                          <a:effectLst/>
                          <a:latin typeface="Arial" charset="0"/>
                        </a:rPr>
                        <a:t>Дни недели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CC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Утро,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половина дня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Прогулка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II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половина дня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Виды деятельности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7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Понедельник 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Вторник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Среда 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Четверг 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Пятница 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700" name="Line 44"/>
          <p:cNvSpPr>
            <a:spLocks noChangeShapeType="1"/>
          </p:cNvSpPr>
          <p:nvPr/>
        </p:nvSpPr>
        <p:spPr bwMode="auto">
          <a:xfrm>
            <a:off x="468313" y="1628775"/>
            <a:ext cx="20875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3522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0" dirty="0" smtClean="0">
                <a:solidFill>
                  <a:srgbClr val="FF0000"/>
                </a:solidFill>
              </a:rPr>
              <a:t>Примерная сетка совместной образовательной деятельности воспитателя детей и культурных практик в режимных моментах </a:t>
            </a:r>
            <a:r>
              <a:rPr lang="ru-RU" sz="22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(из программы «Детство» как образец)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/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5611653" cy="5563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05320"/>
            <a:ext cx="6264696" cy="646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332656"/>
            <a:ext cx="8243887" cy="108498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Примерная сетка самостоятельной деятельности детей в </a:t>
            </a:r>
            <a:r>
              <a:rPr lang="ru-RU" sz="2400" dirty="0" smtClean="0">
                <a:solidFill>
                  <a:srgbClr val="FF0000"/>
                </a:solidFill>
              </a:rPr>
              <a:t>режимных </a:t>
            </a:r>
            <a:r>
              <a:rPr lang="en-US" sz="2400" dirty="0" err="1" smtClean="0">
                <a:solidFill>
                  <a:srgbClr val="FF0000"/>
                </a:solidFill>
              </a:rPr>
              <a:t>моментах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/>
              <a:t> </a:t>
            </a:r>
            <a:r>
              <a:rPr lang="ru-RU" sz="2200" dirty="0" smtClean="0"/>
              <a:t>(Из программы «Детство» как образец)</a:t>
            </a:r>
            <a:endParaRPr lang="ru-RU" sz="2200" dirty="0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/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8172400" cy="5055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FF3300"/>
                </a:solidFill>
              </a:rPr>
              <a:t>Требования к оформлению плана</a:t>
            </a:r>
            <a:br>
              <a:rPr lang="ru-RU" sz="2400" dirty="0" smtClean="0">
                <a:solidFill>
                  <a:srgbClr val="FF3300"/>
                </a:solidFill>
              </a:rPr>
            </a:br>
            <a:endParaRPr lang="ru-RU" sz="2400" dirty="0">
              <a:solidFill>
                <a:srgbClr val="FF3300"/>
              </a:solidFill>
            </a:endParaRPr>
          </a:p>
        </p:txBody>
      </p:sp>
      <p:sp>
        <p:nvSpPr>
          <p:cNvPr id="5837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229600" cy="4882356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sz="2000" i="1" u="sng" dirty="0" smtClean="0"/>
              <a:t>На титульном листе указывается: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План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воспитательно-образовательной работы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Средней группы №…   МДОУ №….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Воспитатели (Ф.И.О.)_______________________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i="1" dirty="0" smtClean="0"/>
              <a:t>_____________________________________________</a:t>
            </a:r>
            <a:endParaRPr lang="ru-RU" dirty="0" smtClean="0"/>
          </a:p>
          <a:p>
            <a:pPr algn="r" eaLnBrk="1" hangingPunct="1">
              <a:buFont typeface="Wingdings 3" pitchFamily="18" charset="2"/>
              <a:buNone/>
            </a:pPr>
            <a:endParaRPr lang="ru-RU" i="1" dirty="0" smtClean="0"/>
          </a:p>
          <a:p>
            <a:pPr algn="r" eaLnBrk="1" hangingPunct="1">
              <a:buFont typeface="Wingdings 3" pitchFamily="18" charset="2"/>
              <a:buNone/>
            </a:pPr>
            <a:r>
              <a:rPr lang="ru-RU" i="1" dirty="0" err="1" smtClean="0"/>
              <a:t>Начат________________</a:t>
            </a:r>
            <a:endParaRPr lang="ru-RU" dirty="0" smtClean="0"/>
          </a:p>
          <a:p>
            <a:pPr algn="r" eaLnBrk="1" hangingPunct="1">
              <a:buFont typeface="Wingdings 3" pitchFamily="18" charset="2"/>
              <a:buNone/>
            </a:pPr>
            <a:r>
              <a:rPr lang="ru-RU" i="1" dirty="0" err="1" smtClean="0"/>
              <a:t>Окончен______________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9129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3016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09600"/>
            <a:ext cx="8229600" cy="60944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2 лист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Список детей, схема  рассаживания детей, с учетом группы здоровья и индивидуальных особенностей.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З лист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 Расписание занятий.</a:t>
            </a:r>
          </a:p>
          <a:p>
            <a:pPr>
              <a:buNone/>
            </a:pPr>
            <a:r>
              <a:rPr lang="ru-RU" dirty="0" smtClean="0"/>
              <a:t> Списки детей, посещающих те или иные дополнительные  услуги.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6686951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188912"/>
            <a:ext cx="8510587" cy="71980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u="sng" dirty="0" smtClean="0">
                <a:solidFill>
                  <a:srgbClr val="FF0000"/>
                </a:solidFill>
              </a:rPr>
              <a:t>24.10. Образовательная деятельность, осуществляемая в утренний отрезок времени, может включать: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>
              <a:solidFill>
                <a:srgbClr val="FF0000"/>
              </a:solidFill>
            </a:endParaRPr>
          </a:p>
        </p:txBody>
      </p:sp>
      <p:sp>
        <p:nvSpPr>
          <p:cNvPr id="471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685800"/>
            <a:ext cx="8839200" cy="5983288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Основная задача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создать бодрое жизнерадостное настроение, вызвать желание заниматься какой-либо деятельностью, интерес к содержанию, которое будет реализовано на познавательном занятии.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Главное место отводится игровой деятельности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игровые ситуации, индивидуальные игры и игры небольшими подгруппами (сюжетно-ролевые, режиссерские, дидактические, подвижные, музыкальные и другие);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беседы с детьми по их интересам, развивающее общение педагога с детьми (в том числе в форме утреннего и вечернего круга), рассматривание картин, иллюстраций;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практические, проблемные ситуации, упражнения (по освоению культурно-гигиенических навыков и культуры здоровья, правил и норм поведения и другие);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наблюдения за объектами и явлениями природы, трудом взрослых;</a:t>
            </a:r>
          </a:p>
        </p:txBody>
      </p:sp>
    </p:spTree>
    <p:extLst>
      <p:ext uri="{BB962C8B-B14F-4D97-AF65-F5344CB8AC3E}">
        <p14:creationId xmlns="" xmlns:p14="http://schemas.microsoft.com/office/powerpoint/2010/main" val="26471285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460"/>
          </a:xfrm>
        </p:spPr>
        <p:txBody>
          <a:bodyPr/>
          <a:lstStyle/>
          <a:p>
            <a:pPr lvl="0"/>
            <a:r>
              <a:rPr lang="ru-RU" dirty="0" smtClean="0"/>
              <a:t>трудовые поручения и дежурства (сервировка стола к приему пищи, уход за комнатными растениями и другое);</a:t>
            </a:r>
          </a:p>
          <a:p>
            <a:pPr lvl="0"/>
            <a:r>
              <a:rPr lang="ru-RU" sz="2400" dirty="0" smtClean="0"/>
              <a:t>индивидуальную работу с детьми в соответствии с задачами разных образовательных областей;</a:t>
            </a:r>
          </a:p>
          <a:p>
            <a:pPr lvl="0"/>
            <a:r>
              <a:rPr lang="ru-RU" sz="2400" dirty="0" smtClean="0"/>
              <a:t>продуктивную деятельность детей по интересам детей (рисование, конструирование, лепка и другое);</a:t>
            </a:r>
          </a:p>
          <a:p>
            <a:pPr lvl="0"/>
            <a:r>
              <a:rPr lang="ru-RU" sz="2400" dirty="0" smtClean="0"/>
              <a:t>оздоровительные и закаливающие процедуры, </a:t>
            </a:r>
            <a:r>
              <a:rPr lang="ru-RU" sz="2400" dirty="0" err="1" smtClean="0"/>
              <a:t>здоровьесберегающие</a:t>
            </a:r>
            <a:r>
              <a:rPr lang="ru-RU" sz="2400" dirty="0" smtClean="0"/>
              <a:t> мероприятия, двигательную деятельность (подвижные игры, гимнастика и другое).</a:t>
            </a:r>
          </a:p>
          <a:p>
            <a:pPr>
              <a:buNone/>
            </a:pPr>
            <a:r>
              <a:rPr lang="ru-RU" sz="2400" i="1" dirty="0" smtClean="0"/>
              <a:t>В зависимости от характера предстоящих занятий планировать спокойные, либо подвижные виды деятельности.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Вид деятельности, </a:t>
            </a:r>
          </a:p>
          <a:p>
            <a:pPr lvl="0"/>
            <a:r>
              <a:rPr lang="ru-RU" dirty="0" smtClean="0"/>
              <a:t>Тема (название), </a:t>
            </a:r>
          </a:p>
          <a:p>
            <a:pPr lvl="0"/>
            <a:r>
              <a:rPr lang="ru-RU" dirty="0" smtClean="0"/>
              <a:t>Цель, </a:t>
            </a:r>
          </a:p>
          <a:p>
            <a:pPr lvl="0"/>
            <a:r>
              <a:rPr lang="ru-RU" dirty="0" smtClean="0"/>
              <a:t>Форма организации детей,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sz="2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Образовательная деятельность, осуществляемая в процессе организации различных видов детской деятельности и в ходе проведения режимных моментов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738340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Время проведения занятий, их продолжительность, длительность перерывов, суммарная образовательная нагрузка для детей дошкольного возраста определяются </a:t>
            </a:r>
            <a:r>
              <a:rPr lang="ru-RU" sz="2000" dirty="0" err="1" smtClean="0">
                <a:hlinkClick r:id="rId2"/>
              </a:rPr>
              <a:t>СанПиН</a:t>
            </a:r>
            <a:r>
              <a:rPr lang="ru-RU" sz="2000" dirty="0" smtClean="0">
                <a:hlinkClick r:id="rId2"/>
              </a:rPr>
              <a:t> 1.2.3685-21</a:t>
            </a:r>
            <a:r>
              <a:rPr lang="ru-RU" sz="2000" dirty="0" smtClean="0"/>
              <a:t>.</a:t>
            </a:r>
          </a:p>
          <a:p>
            <a:pPr lvl="0"/>
            <a:r>
              <a:rPr lang="ru-RU" sz="2000" dirty="0" smtClean="0"/>
              <a:t>Вид занятия:</a:t>
            </a:r>
          </a:p>
          <a:p>
            <a:pPr lvl="0"/>
            <a:r>
              <a:rPr lang="ru-RU" sz="2000" dirty="0" smtClean="0"/>
              <a:t>Тема занятия:</a:t>
            </a:r>
          </a:p>
          <a:p>
            <a:pPr lvl="0"/>
            <a:r>
              <a:rPr lang="ru-RU" sz="2000" dirty="0" smtClean="0"/>
              <a:t>Цель:</a:t>
            </a:r>
          </a:p>
          <a:p>
            <a:pPr lvl="0"/>
            <a:r>
              <a:rPr lang="ru-RU" sz="2000" dirty="0" smtClean="0"/>
              <a:t>Программные задачи:</a:t>
            </a:r>
          </a:p>
          <a:p>
            <a:pPr lvl="0"/>
            <a:r>
              <a:rPr lang="ru-RU" sz="2000" dirty="0" smtClean="0"/>
              <a:t>Структура  занятия и основные методические приемы (либо источник или конспект, если есть изменения, их обязательно помечаем в плане):</a:t>
            </a:r>
          </a:p>
          <a:p>
            <a:r>
              <a:rPr lang="ru-RU" sz="2000" dirty="0" smtClean="0"/>
              <a:t>Индивидуальная работа с детьми:</a:t>
            </a:r>
          </a:p>
          <a:p>
            <a:r>
              <a:rPr lang="ru-RU" sz="2000" dirty="0" smtClean="0"/>
              <a:t>Если физкультурное занятия - отмечаем ограничения (для кого и какие- например Саша П. – прыжки заменить спокойной ходьбой)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24.11. Согласно требованиям </a:t>
            </a:r>
            <a:r>
              <a:rPr lang="ru-RU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СанПиН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1.2.3685-21</a:t>
            </a:r>
            <a:r>
              <a:rPr lang="ru-RU" sz="2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режиме дня предусмотрено время для проведения занятий.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82356"/>
          </a:xfrm>
        </p:spPr>
        <p:txBody>
          <a:bodyPr/>
          <a:lstStyle/>
          <a:p>
            <a:pPr lvl="0"/>
            <a:r>
              <a:rPr lang="ru-RU" sz="2000" dirty="0" smtClean="0"/>
              <a:t>наблюдения за объектами и явлениями природы, направленные на установление разнообразных связей и зависимостей в природе, воспитание отношения к ней;</a:t>
            </a:r>
          </a:p>
          <a:p>
            <a:pPr lvl="0"/>
            <a:r>
              <a:rPr lang="ru-RU" sz="2000" dirty="0" smtClean="0"/>
              <a:t>подвижные игры и спортивные упражнения, направленные на оптимизацию режима двигательной активности и укрепление здоровья детей;</a:t>
            </a:r>
          </a:p>
          <a:p>
            <a:pPr lvl="0"/>
            <a:r>
              <a:rPr lang="ru-RU" sz="2000" dirty="0" smtClean="0"/>
              <a:t>экспериментирование с объектами неживой природы;</a:t>
            </a:r>
          </a:p>
          <a:p>
            <a:pPr lvl="0"/>
            <a:r>
              <a:rPr lang="ru-RU" sz="2000" dirty="0" smtClean="0"/>
              <a:t>сюжетно-ролевые и конструктивные игры (с песком, со снегом, с природным материалом);</a:t>
            </a:r>
          </a:p>
          <a:p>
            <a:pPr lvl="0"/>
            <a:r>
              <a:rPr lang="ru-RU" sz="2000" dirty="0" smtClean="0"/>
              <a:t>элементарную трудовую деятельность детей на участке ДОО;</a:t>
            </a:r>
          </a:p>
          <a:p>
            <a:pPr lvl="0"/>
            <a:r>
              <a:rPr lang="ru-RU" sz="2000" dirty="0" smtClean="0"/>
              <a:t>свободное общение педагога с детьми, индивидуальную работу;</a:t>
            </a:r>
          </a:p>
          <a:p>
            <a:pPr lvl="0"/>
            <a:r>
              <a:rPr lang="ru-RU" sz="2000" dirty="0" smtClean="0"/>
              <a:t>проведение спортивных праздников (при необходимости).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u="sng" dirty="0" smtClean="0">
                <a:solidFill>
                  <a:srgbClr val="FF0000"/>
                </a:solidFill>
              </a:rPr>
              <a:t>24.15. Образовательная деятельность, осуществляемая во время прогулки, включает: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0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5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6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7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8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9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0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5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6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7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8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9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0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5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6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7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8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9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0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5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6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7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8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5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6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7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8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9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1374</Words>
  <Application>Microsoft Office PowerPoint</Application>
  <PresentationFormat>Экран (4:3)</PresentationFormat>
  <Paragraphs>146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25</vt:i4>
      </vt:variant>
    </vt:vector>
  </HeadingPairs>
  <TitlesOfParts>
    <vt:vector size="37" baseType="lpstr">
      <vt:lpstr>Открытая</vt:lpstr>
      <vt:lpstr>1_Открытая</vt:lpstr>
      <vt:lpstr>2_Открытая</vt:lpstr>
      <vt:lpstr>4_Открытая</vt:lpstr>
      <vt:lpstr>5_Открытая</vt:lpstr>
      <vt:lpstr>6_Открытая</vt:lpstr>
      <vt:lpstr>7_Открытая</vt:lpstr>
      <vt:lpstr>8_Открытая</vt:lpstr>
      <vt:lpstr>9_Открытая</vt:lpstr>
      <vt:lpstr>10_Открытая</vt:lpstr>
      <vt:lpstr>11_Открытая</vt:lpstr>
      <vt:lpstr>12_Открытая</vt:lpstr>
      <vt:lpstr>Рекомендации  по составлению календарного плана воспитательно-образовательной работы </vt:lpstr>
      <vt:lpstr>24.1. Образовательная деятельность в ДОО включает:</vt:lpstr>
      <vt:lpstr>Требования к оформлению плана </vt:lpstr>
      <vt:lpstr>Слайд 4</vt:lpstr>
      <vt:lpstr>24.10. Образовательная деятельность, осуществляемая в утренний отрезок времени, может включать: </vt:lpstr>
      <vt:lpstr>Слайд 6</vt:lpstr>
      <vt:lpstr>Образовательная деятельность, осуществляемая в процессе организации различных видов детской деятельности и в ходе проведения режимных моментов   </vt:lpstr>
      <vt:lpstr>24.11. Согласно требованиям СанПиН 1.2.3685-21 в режиме дня предусмотрено время для проведения занятий.</vt:lpstr>
      <vt:lpstr>24.15. Образовательная деятельность, осуществляемая во время прогулки, включает: </vt:lpstr>
      <vt:lpstr>Слайд 10</vt:lpstr>
      <vt:lpstr>Тематические прогулки</vt:lpstr>
      <vt:lpstr>Прогулки – походы </vt:lpstr>
      <vt:lpstr>Развлекательные прогулки с персонажем</vt:lpstr>
      <vt:lpstr>Прогулки-события</vt:lpstr>
      <vt:lpstr>Спортивные прогулки</vt:lpstr>
      <vt:lpstr>Прогулки – трудовые акции</vt:lpstr>
      <vt:lpstr>24.16. Образовательная деятельность, осуществляемая во вторую половину дня, может включать: </vt:lpstr>
      <vt:lpstr>Слайд 18</vt:lpstr>
      <vt:lpstr>Слайд 19</vt:lpstr>
      <vt:lpstr>24.17. Для организации самостоятельной деятельности </vt:lpstr>
      <vt:lpstr>Организация взаимодействия с родителями </vt:lpstr>
      <vt:lpstr>Циклограмма по распределению содержания работы с детьми в течение недели</vt:lpstr>
      <vt:lpstr>Примерная сетка совместной образовательной деятельности воспитателя детей и культурных практик в режимных моментах (из программы «Детство» как образец) </vt:lpstr>
      <vt:lpstr>Слайд 24</vt:lpstr>
      <vt:lpstr>Примерная сетка самостоятельной деятельности детей в режимных моментах  (Из программы «Детство» как образец)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Требования к оформлению плана </dc:title>
  <dc:creator>User</dc:creator>
  <cp:lastModifiedBy>МДОУ ДО №57</cp:lastModifiedBy>
  <cp:revision>8</cp:revision>
  <dcterms:created xsi:type="dcterms:W3CDTF">2016-11-11T02:04:10Z</dcterms:created>
  <dcterms:modified xsi:type="dcterms:W3CDTF">2024-03-04T02:15:58Z</dcterms:modified>
</cp:coreProperties>
</file>